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77" r:id="rId8"/>
    <p:sldId id="263" r:id="rId9"/>
    <p:sldId id="291" r:id="rId10"/>
    <p:sldId id="262" r:id="rId11"/>
    <p:sldId id="264" r:id="rId12"/>
    <p:sldId id="292" r:id="rId13"/>
    <p:sldId id="265" r:id="rId14"/>
    <p:sldId id="267" r:id="rId15"/>
    <p:sldId id="293" r:id="rId16"/>
    <p:sldId id="269" r:id="rId17"/>
    <p:sldId id="278" r:id="rId18"/>
    <p:sldId id="294" r:id="rId19"/>
    <p:sldId id="279" r:id="rId20"/>
    <p:sldId id="280" r:id="rId21"/>
    <p:sldId id="281" r:id="rId22"/>
    <p:sldId id="282" r:id="rId23"/>
    <p:sldId id="283" r:id="rId24"/>
    <p:sldId id="271" r:id="rId25"/>
    <p:sldId id="272" r:id="rId26"/>
    <p:sldId id="273" r:id="rId27"/>
    <p:sldId id="295" r:id="rId28"/>
    <p:sldId id="275" r:id="rId29"/>
    <p:sldId id="296" r:id="rId30"/>
    <p:sldId id="284" r:id="rId31"/>
    <p:sldId id="274" r:id="rId32"/>
    <p:sldId id="297" r:id="rId33"/>
    <p:sldId id="285" r:id="rId34"/>
    <p:sldId id="298" r:id="rId35"/>
    <p:sldId id="286" r:id="rId36"/>
    <p:sldId id="299" r:id="rId37"/>
    <p:sldId id="287" r:id="rId38"/>
    <p:sldId id="300" r:id="rId39"/>
    <p:sldId id="288" r:id="rId40"/>
    <p:sldId id="289" r:id="rId41"/>
    <p:sldId id="290" r:id="rId42"/>
    <p:sldId id="26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3416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708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2663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98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171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06095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8098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618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785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475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8809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8331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9672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63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428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850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710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3845DA-D979-41A5-B89D-FEBE56FFFCDA}" type="datetimeFigureOut">
              <a:rPr lang="ar-EG" smtClean="0"/>
              <a:t>18/03/1447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18841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5279923" y="1061884"/>
            <a:ext cx="7167717" cy="458183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200" b="1" dirty="0"/>
              <a:t>Mazen </a:t>
            </a:r>
          </a:p>
          <a:p>
            <a:pPr algn="ctr"/>
            <a:r>
              <a:rPr lang="en-US" sz="55200" b="1" dirty="0"/>
              <a:t>Saad</a:t>
            </a:r>
          </a:p>
          <a:p>
            <a:pPr algn="ctr"/>
            <a:endParaRPr lang="ar-EG" sz="21600" dirty="0"/>
          </a:p>
          <a:p>
            <a:pPr algn="ctr"/>
            <a:r>
              <a:rPr lang="ro-RO" sz="21600" dirty="0">
                <a:solidFill>
                  <a:schemeClr val="accent3"/>
                </a:solidFill>
              </a:rPr>
              <a:t>Computer teacher</a:t>
            </a:r>
            <a:endParaRPr lang="ar-EG" sz="216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poster for a computer class&#10;&#10;AI-generated content may be incorrect.">
            <a:extLst>
              <a:ext uri="{FF2B5EF4-FFF2-40B4-BE49-F238E27FC236}">
                <a16:creationId xmlns:a16="http://schemas.microsoft.com/office/drawing/2014/main" id="{7CD58FB3-CAAA-B58A-C3E7-9D8D1605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AA41C-183F-6816-1807-49E0ACCD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11189994" cy="2035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</a:rPr>
              <a:t>1- the quantity of memory occupied in a computer is measured in </a:t>
            </a:r>
            <a:r>
              <a:rPr lang="en-US" sz="4400" b="1" dirty="0">
                <a:solidFill>
                  <a:schemeClr val="accent3"/>
                </a:solidFill>
              </a:rPr>
              <a:t>Bytes</a:t>
            </a:r>
            <a:r>
              <a:rPr lang="en-US" sz="4400" b="1" dirty="0">
                <a:solidFill>
                  <a:schemeClr val="bg1"/>
                </a:solidFill>
              </a:rPr>
              <a:t>.</a:t>
            </a:r>
            <a:endParaRPr lang="en-US" sz="4400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close-up of a brick wall&#10;&#10;AI-generated content may be incorrect.">
            <a:extLst>
              <a:ext uri="{FF2B5EF4-FFF2-40B4-BE49-F238E27FC236}">
                <a16:creationId xmlns:a16="http://schemas.microsoft.com/office/drawing/2014/main" id="{70A8FE8C-EC88-1E25-42E6-507E54C4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31" y="868101"/>
            <a:ext cx="4253465" cy="2835643"/>
          </a:xfrm>
          <a:prstGeom prst="rect">
            <a:avLst/>
          </a:prstGeom>
        </p:spPr>
      </p:pic>
      <p:pic>
        <p:nvPicPr>
          <p:cNvPr id="6" name="Picture 5" descr="A red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E0E11DD7-A23E-6D6C-4CA5-EEB227CAD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4" y="1902802"/>
            <a:ext cx="2669402" cy="1280084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FD24DEA-E06F-57B5-E312-06AB060A3D47}"/>
              </a:ext>
            </a:extLst>
          </p:cNvPr>
          <p:cNvSpPr/>
          <p:nvPr/>
        </p:nvSpPr>
        <p:spPr>
          <a:xfrm>
            <a:off x="4079600" y="2105350"/>
            <a:ext cx="2858947" cy="1044908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386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89DF-6C70-FCE4-06BA-A86F4496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66" y="1015163"/>
            <a:ext cx="9808497" cy="5842837"/>
          </a:xfrm>
        </p:spPr>
        <p:txBody>
          <a:bodyPr/>
          <a:lstStyle/>
          <a:p>
            <a:r>
              <a:rPr lang="en-US" sz="4400" b="1" dirty="0"/>
              <a:t>2- </a:t>
            </a:r>
            <a:r>
              <a:rPr lang="pl-PL" sz="4400" b="1" dirty="0"/>
              <a:t>1 kilo Byte (kb)</a:t>
            </a:r>
            <a:r>
              <a:rPr lang="en-US" sz="4400" b="1" dirty="0"/>
              <a:t> </a:t>
            </a:r>
            <a:r>
              <a:rPr lang="pl-PL" sz="4400" b="1" dirty="0"/>
              <a:t>=1024 bytes</a:t>
            </a:r>
            <a:r>
              <a:rPr lang="en-US" sz="4400" b="1" dirty="0"/>
              <a:t>.</a:t>
            </a:r>
            <a:endParaRPr lang="ar-EG" dirty="0"/>
          </a:p>
        </p:txBody>
      </p:sp>
      <p:pic>
        <p:nvPicPr>
          <p:cNvPr id="4" name="Picture 3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CFB4D7B2-CF58-BB4B-6DEC-DA47EE08C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6" y="2873591"/>
            <a:ext cx="702202" cy="702202"/>
          </a:xfrm>
          <a:prstGeom prst="rect">
            <a:avLst/>
          </a:prstGeom>
        </p:spPr>
      </p:pic>
      <p:pic>
        <p:nvPicPr>
          <p:cNvPr id="6" name="Picture 5" descr="A close up of a currency&#10;&#10;AI-generated content may be incorrect.">
            <a:extLst>
              <a:ext uri="{FF2B5EF4-FFF2-40B4-BE49-F238E27FC236}">
                <a16:creationId xmlns:a16="http://schemas.microsoft.com/office/drawing/2014/main" id="{3745D392-6FFB-AB1F-D20C-7CC0521F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09" y="2427784"/>
            <a:ext cx="4966596" cy="2562225"/>
          </a:xfrm>
          <a:prstGeom prst="rect">
            <a:avLst/>
          </a:prstGeom>
        </p:spPr>
      </p:pic>
      <p:pic>
        <p:nvPicPr>
          <p:cNvPr id="7" name="Picture 6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A754030A-6690-2D80-2D41-1DFF3381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8" y="2873591"/>
            <a:ext cx="702202" cy="702202"/>
          </a:xfrm>
          <a:prstGeom prst="rect">
            <a:avLst/>
          </a:prstGeom>
        </p:spPr>
      </p:pic>
      <p:pic>
        <p:nvPicPr>
          <p:cNvPr id="8" name="Picture 7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95CE454B-86C2-EDDB-6AE4-0E2F4086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37" y="2873591"/>
            <a:ext cx="702202" cy="702202"/>
          </a:xfrm>
          <a:prstGeom prst="rect">
            <a:avLst/>
          </a:prstGeom>
        </p:spPr>
      </p:pic>
      <p:pic>
        <p:nvPicPr>
          <p:cNvPr id="9" name="Picture 8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970F641D-8614-23DE-51B4-ABC7762B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6" y="2873591"/>
            <a:ext cx="702202" cy="702202"/>
          </a:xfrm>
          <a:prstGeom prst="rect">
            <a:avLst/>
          </a:prstGeom>
        </p:spPr>
      </p:pic>
      <p:pic>
        <p:nvPicPr>
          <p:cNvPr id="10" name="Picture 9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D3925577-87F2-4BEE-139A-8446BF2FA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8" y="2873591"/>
            <a:ext cx="702202" cy="702202"/>
          </a:xfrm>
          <a:prstGeom prst="rect">
            <a:avLst/>
          </a:prstGeom>
        </p:spPr>
      </p:pic>
      <p:pic>
        <p:nvPicPr>
          <p:cNvPr id="11" name="Picture 10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1CCA403B-3A8D-9B3F-C02D-E9F80AEE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6" y="3708897"/>
            <a:ext cx="702202" cy="702202"/>
          </a:xfrm>
          <a:prstGeom prst="rect">
            <a:avLst/>
          </a:prstGeom>
        </p:spPr>
      </p:pic>
      <p:pic>
        <p:nvPicPr>
          <p:cNvPr id="12" name="Picture 11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00C2E3AB-997F-586C-7608-279A265A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8" y="3708897"/>
            <a:ext cx="702202" cy="702202"/>
          </a:xfrm>
          <a:prstGeom prst="rect">
            <a:avLst/>
          </a:prstGeom>
        </p:spPr>
      </p:pic>
      <p:pic>
        <p:nvPicPr>
          <p:cNvPr id="13" name="Picture 12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1FFC8DF7-E5FF-4671-3153-37EC0F1D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37" y="3708897"/>
            <a:ext cx="702202" cy="702202"/>
          </a:xfrm>
          <a:prstGeom prst="rect">
            <a:avLst/>
          </a:prstGeom>
        </p:spPr>
      </p:pic>
      <p:pic>
        <p:nvPicPr>
          <p:cNvPr id="14" name="Picture 13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3B9AB477-F195-096D-1F9D-800A31D5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6" y="3708897"/>
            <a:ext cx="702202" cy="702202"/>
          </a:xfrm>
          <a:prstGeom prst="rect">
            <a:avLst/>
          </a:prstGeom>
        </p:spPr>
      </p:pic>
      <p:pic>
        <p:nvPicPr>
          <p:cNvPr id="15" name="Picture 14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EB589C5D-2096-2216-FB6D-84D3DDFD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8" y="3708897"/>
            <a:ext cx="702202" cy="702202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BE8BB9BC-87D9-1D01-9A0F-C3742B266FAF}"/>
              </a:ext>
            </a:extLst>
          </p:cNvPr>
          <p:cNvSpPr/>
          <p:nvPr/>
        </p:nvSpPr>
        <p:spPr>
          <a:xfrm>
            <a:off x="4791919" y="3148314"/>
            <a:ext cx="1655180" cy="98384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8057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7BCE9-1BF3-E649-F5A4-79818C01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0A5D-83B0-5B16-DDDB-2948B4BD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27" y="1278979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400" b="1" dirty="0"/>
              <a:t>Do you know </a:t>
            </a:r>
            <a:br>
              <a:rPr lang="en-US" sz="5400" b="1" dirty="0"/>
            </a:br>
            <a:r>
              <a:rPr lang="en-US" sz="5400" b="1" dirty="0"/>
              <a:t>what </a:t>
            </a:r>
            <a:r>
              <a:rPr lang="en-US" sz="5400" b="1" dirty="0">
                <a:solidFill>
                  <a:schemeClr val="accent3"/>
                </a:solidFill>
              </a:rPr>
              <a:t>digital storage device</a:t>
            </a:r>
            <a:r>
              <a:rPr lang="en-US" sz="5400" b="1" dirty="0"/>
              <a:t>  are?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99015D22-B5AB-A67A-8F4F-FCCBD9E45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6094411" y="10"/>
            <a:ext cx="609759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376-9854-BEFE-A65C-F5D8B9F7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983848"/>
            <a:ext cx="4382046" cy="5231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3- </a:t>
            </a:r>
            <a:b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 a computer, data is stored in a </a:t>
            </a:r>
            <a:r>
              <a:rPr lang="en-US" sz="44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digital storage device </a:t>
            </a: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 memory </a:t>
            </a:r>
            <a:b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device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" name="Picture 2" descr="A hard drive with a silver disk&#10;&#10;AI-generated content may be incorrect.">
            <a:extLst>
              <a:ext uri="{FF2B5EF4-FFF2-40B4-BE49-F238E27FC236}">
                <a16:creationId xmlns:a16="http://schemas.microsoft.com/office/drawing/2014/main" id="{FCE335FC-AB1F-2B37-E20E-CADF05EC0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24545"/>
            <a:ext cx="6270662" cy="54084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199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7786C-3C80-8CA2-6C08-40B00EB4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325880"/>
            <a:ext cx="4171251" cy="16905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follow the explanation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18EC7-5825-3C25-4652-43AA45BFB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0" y="647698"/>
            <a:ext cx="5381369" cy="5562139"/>
          </a:xfrm>
          <a:prstGeom prst="rect">
            <a:avLst/>
          </a:prstGeom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8F6AB9-BE46-D277-777C-1A581CF06212}"/>
              </a:ext>
            </a:extLst>
          </p:cNvPr>
          <p:cNvSpPr txBox="1">
            <a:spLocks/>
          </p:cNvSpPr>
          <p:nvPr/>
        </p:nvSpPr>
        <p:spPr>
          <a:xfrm>
            <a:off x="7809954" y="3497054"/>
            <a:ext cx="4053233" cy="1690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Yes</a:t>
            </a:r>
            <a:r>
              <a:rPr lang="en-US" b="1" dirty="0">
                <a:solidFill>
                  <a:srgbClr val="EBEBEB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3112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F478D-36B1-CA2F-A984-5E73F25B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6A7E-64DD-ADA1-9E72-514F0380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802" y="757672"/>
            <a:ext cx="727920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6000" b="1" dirty="0"/>
              <a:t>Do you know </a:t>
            </a:r>
            <a:br>
              <a:rPr lang="en-US" sz="6000" b="1" dirty="0"/>
            </a:br>
            <a:r>
              <a:rPr lang="en-US" sz="6000" b="1" dirty="0"/>
              <a:t>what </a:t>
            </a:r>
            <a:r>
              <a:rPr lang="en-US" sz="6000" b="1" dirty="0">
                <a:solidFill>
                  <a:schemeClr val="accent3"/>
                </a:solidFill>
              </a:rPr>
              <a:t>RAM </a:t>
            </a:r>
            <a:r>
              <a:rPr lang="en-US" sz="6000" b="1" dirty="0"/>
              <a:t>are?</a:t>
            </a:r>
            <a:endParaRPr lang="en-US" sz="48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DC9D0-1D55-5BE8-8B3F-C202FF8B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5891" y="209037"/>
            <a:ext cx="6439925" cy="6439925"/>
          </a:xfrm>
          <a:prstGeom prst="rect">
            <a:avLst/>
          </a:prstGeom>
        </p:spPr>
      </p:pic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7F053B36-644B-E2D5-A270-B384E8F2D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7870530" y="5064747"/>
            <a:ext cx="3798126" cy="10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6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A358D-67B0-3A27-30F3-5209040A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2" y="257583"/>
            <a:ext cx="3727048" cy="5657033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</a:rPr>
              <a:t>4-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computer has a management system called the memory management Unit </a:t>
            </a:r>
            <a:r>
              <a:rPr lang="en-US" sz="4000" b="1" dirty="0">
                <a:solidFill>
                  <a:schemeClr val="accent3"/>
                </a:solidFill>
              </a:rPr>
              <a:t>(MMU).</a:t>
            </a:r>
            <a:endParaRPr lang="en-US" sz="4000" b="0" i="0" kern="12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3BB89FB1-9939-EC35-66FB-16BFEB50E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545463" y="2231900"/>
            <a:ext cx="6858000" cy="19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CE3E7-CB3E-1D02-89F0-098C4AA3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8DA33-F9E8-8D88-AE30-F9433D5D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88" y="462987"/>
            <a:ext cx="4213526" cy="5180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6600" b="1" dirty="0"/>
              <a:t>5- </a:t>
            </a:r>
            <a:r>
              <a:rPr lang="en-US" sz="6600" b="1" dirty="0">
                <a:solidFill>
                  <a:schemeClr val="accent3"/>
                </a:solidFill>
              </a:rPr>
              <a:t>RAM</a:t>
            </a:r>
            <a:r>
              <a:rPr lang="en-US" sz="6600" b="1" dirty="0"/>
              <a:t> (Random access memory)</a:t>
            </a:r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216B78FF-3C57-96F9-32FB-2B02977C7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" r="9" b="6729"/>
          <a:stretch>
            <a:fillRect/>
          </a:stretch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243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58675-20F5-3933-A9B6-0570B3021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598E-5AC5-51F0-1F25-798EA6B7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2" y="771848"/>
            <a:ext cx="6401281" cy="23067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4400" b="1" dirty="0"/>
              <a:t>Do you know </a:t>
            </a:r>
            <a:br>
              <a:rPr lang="en-US" sz="4400" b="1" dirty="0"/>
            </a:br>
            <a:r>
              <a:rPr lang="en-US" sz="4400" b="1" dirty="0"/>
              <a:t>what </a:t>
            </a:r>
            <a:r>
              <a:rPr lang="en-US" sz="4400" b="1" dirty="0">
                <a:solidFill>
                  <a:schemeClr val="accent3"/>
                </a:solidFill>
              </a:rPr>
              <a:t>GPU </a:t>
            </a:r>
            <a:r>
              <a:rPr lang="en-US" sz="4400" b="1" dirty="0"/>
              <a:t>are?</a:t>
            </a:r>
            <a:endParaRPr 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C1FDE-6CC8-F534-4A77-1D72C2BB9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6233307" y="0"/>
            <a:ext cx="6097590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6D81C-C13E-FA58-B6A1-90482EFD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65" y="3779417"/>
            <a:ext cx="3746172" cy="2893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810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19C04-9357-D8B1-B488-0503D11E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2B328-1D8A-7F9C-676C-F51C3B2C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904" y="980954"/>
            <a:ext cx="5544532" cy="4896091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72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6- </a:t>
            </a:r>
            <a:r>
              <a:rPr lang="en-US" sz="72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GPU</a:t>
            </a:r>
            <a:r>
              <a:rPr lang="en-US" sz="72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(Graphics Processing Unit).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8C21-A7AC-2185-101D-7430E9269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1323723"/>
            <a:ext cx="5450557" cy="42105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422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A1AB-7E54-CE1E-549F-89CEA43E6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535" y="324466"/>
            <a:ext cx="9144000" cy="4581832"/>
          </a:xfrm>
        </p:spPr>
        <p:txBody>
          <a:bodyPr>
            <a:normAutofit fontScale="90000"/>
          </a:bodyPr>
          <a:lstStyle/>
          <a:p>
            <a:r>
              <a:rPr lang="en-US" sz="37200" dirty="0"/>
              <a:t>ICT</a:t>
            </a:r>
            <a:endParaRPr lang="ar-EG" sz="37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410BF-947B-2C44-CD99-421365520B67}"/>
              </a:ext>
            </a:extLst>
          </p:cNvPr>
          <p:cNvSpPr txBox="1">
            <a:spLocks/>
          </p:cNvSpPr>
          <p:nvPr/>
        </p:nvSpPr>
        <p:spPr>
          <a:xfrm>
            <a:off x="2875935" y="1951702"/>
            <a:ext cx="9144000" cy="45818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7900" dirty="0"/>
              <a:t>Grade 4</a:t>
            </a:r>
            <a:endParaRPr lang="ar-EG" sz="3720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33027-1FB1-5E23-4547-7744F471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4F9307D0-D057-AA82-C52D-A7A09649A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r="3" b="31507"/>
          <a:stretch>
            <a:fillRect/>
          </a:stretch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85737-485E-570C-EF81-57AF7BC3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5" y="4854346"/>
            <a:ext cx="11555085" cy="1479218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000" b="1" dirty="0">
                <a:solidFill>
                  <a:srgbClr val="EBEBEB"/>
                </a:solidFill>
              </a:rPr>
              <a:t>7- When a new program stats on the computer, its information is stored in the RAM.</a:t>
            </a:r>
          </a:p>
        </p:txBody>
      </p:sp>
    </p:spTree>
    <p:extLst>
      <p:ext uri="{BB962C8B-B14F-4D97-AF65-F5344CB8AC3E}">
        <p14:creationId xmlns:p14="http://schemas.microsoft.com/office/powerpoint/2010/main" val="374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F526F-1D80-088D-B453-10305681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5FCF2-B55D-7EB7-3412-2446AD83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418" y="1377387"/>
            <a:ext cx="4192588" cy="4170347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9- </a:t>
            </a:r>
            <a:r>
              <a:rPr lang="en-US" sz="48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Rom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the permanent memory that stores read only data.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0DB6F8B-35AF-79AF-7D75-113964211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896988"/>
            <a:ext cx="6270662" cy="50635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7044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D1DA3-E5A5-4B4F-70B4-2F337F2D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9BBA1-4637-8D7D-AB6A-1690E958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578" y="1446128"/>
            <a:ext cx="4990944" cy="4063468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10- </a:t>
            </a:r>
            <a:r>
              <a:rPr lang="en-US" sz="4800" b="0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(SSD) 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speed to read and write data is faster than HDD.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black rectangular object with a black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995BCAE1-EE13-1B4E-B437-12A597035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446127"/>
            <a:ext cx="5450557" cy="3965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181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3E0608-2228-031A-BC3F-56B722B3D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EBB57-B293-BA28-E31B-45450FE3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r="-1" b="42014"/>
          <a:stretch>
            <a:fillRect/>
          </a:stretch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44135-4DE9-104E-2AF7-EC73E421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4543702"/>
            <a:ext cx="11482085" cy="1718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3600" b="1" dirty="0">
                <a:solidFill>
                  <a:srgbClr val="EBEBEB"/>
                </a:solidFill>
              </a:rPr>
              <a:t>11- </a:t>
            </a:r>
            <a:r>
              <a:rPr lang="en-US" sz="3600" b="1" dirty="0">
                <a:solidFill>
                  <a:schemeClr val="accent3"/>
                </a:solidFill>
              </a:rPr>
              <a:t>GPU</a:t>
            </a:r>
            <a:r>
              <a:rPr lang="en-US" sz="3600" b="1" dirty="0">
                <a:solidFill>
                  <a:srgbClr val="EBEBEB"/>
                </a:solidFill>
              </a:rPr>
              <a:t> helps us play high definition Video games and make computer animations and drawings.</a:t>
            </a:r>
          </a:p>
        </p:txBody>
      </p:sp>
    </p:spTree>
    <p:extLst>
      <p:ext uri="{BB962C8B-B14F-4D97-AF65-F5344CB8AC3E}">
        <p14:creationId xmlns:p14="http://schemas.microsoft.com/office/powerpoint/2010/main" val="18584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45" y="378519"/>
            <a:ext cx="496602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8000" b="1" dirty="0"/>
              <a:t>Exercise</a:t>
            </a: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4542084" y="10"/>
            <a:ext cx="755731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>
                <a:solidFill>
                  <a:srgbClr val="EBEBEB"/>
                </a:solidFill>
              </a:rPr>
              <a:t>Page Number </a:t>
            </a:r>
            <a:br>
              <a:rPr lang="en-US" sz="8800" b="1">
                <a:solidFill>
                  <a:srgbClr val="EBEBEB"/>
                </a:solidFill>
              </a:rPr>
            </a:br>
            <a:r>
              <a:rPr lang="en-US" sz="8800" b="1">
                <a:solidFill>
                  <a:srgbClr val="EBEBEB"/>
                </a:solidFill>
              </a:rPr>
              <a:t>04</a:t>
            </a:r>
            <a:endParaRPr lang="en-US" sz="8800" b="1" dirty="0">
              <a:solidFill>
                <a:srgbClr val="EBEBEB"/>
              </a:solidFill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rtl="0"/>
            <a:r>
              <a:rPr lang="en-US" sz="7200" dirty="0">
                <a:solidFill>
                  <a:srgbClr val="EBEBEB"/>
                </a:solidFill>
              </a:rPr>
              <a:t>The Unit of Memory is …………..</a:t>
            </a: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red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4B73344D-9BDC-0A21-A355-DDB8D4CE5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6503">
            <a:off x="9331753" y="4272985"/>
            <a:ext cx="1373919" cy="6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89FD1-E97D-5B99-04B9-0F2CEFFD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9DEA-3F63-A32B-8EA1-13C95928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rtl="0"/>
            <a:r>
              <a:rPr lang="en-US" sz="7200" dirty="0">
                <a:solidFill>
                  <a:srgbClr val="EBEBEB"/>
                </a:solidFill>
              </a:rPr>
              <a:t>The Unit of Memory is </a:t>
            </a:r>
            <a:r>
              <a:rPr lang="en-US" sz="7200" b="1" dirty="0">
                <a:solidFill>
                  <a:schemeClr val="accent3"/>
                </a:solidFill>
              </a:rPr>
              <a:t>Bytes.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41EE6F6E-BABF-7497-14A9-69CB210E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red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284AD054-5B24-9045-1D2E-80FB1F366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6503">
            <a:off x="9331753" y="4272985"/>
            <a:ext cx="1373919" cy="6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2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400" b="1" dirty="0"/>
              <a:t>2- If 1KB is 1024 Bytes, then 3 KB is …….. Bytes.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6094411" y="10"/>
            <a:ext cx="609759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5788BB-481F-4FC7-AD49-73D20DDD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7FCE8-0BAC-FE16-F773-F9E408B9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9CB4-9AEF-5C16-4B09-A0E39DB4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400" b="1" dirty="0"/>
              <a:t>2- If 1KB is 1024 Bytes, then 3 KB is </a:t>
            </a:r>
            <a:r>
              <a:rPr lang="en-US" sz="6000" b="1" dirty="0">
                <a:solidFill>
                  <a:schemeClr val="accent3"/>
                </a:solidFill>
              </a:rPr>
              <a:t>3072</a:t>
            </a:r>
            <a:r>
              <a:rPr lang="en-US" sz="5400" b="1" dirty="0"/>
              <a:t> Bytes.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F09484E-F303-0765-2EF8-EC80E3731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6094411" y="10"/>
            <a:ext cx="609759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537" y="523567"/>
            <a:ext cx="8825658" cy="3329581"/>
          </a:xfrm>
        </p:spPr>
        <p:txBody>
          <a:bodyPr/>
          <a:lstStyle/>
          <a:p>
            <a:r>
              <a:rPr lang="en-US" dirty="0"/>
              <a:t>Enter the notebook and write the following: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93" y="2208266"/>
            <a:ext cx="4486404" cy="44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3EAC2-74C5-63FF-1B2A-ADF07C19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FBE9-5BA8-104F-9C11-F7B993EE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 dirty="0">
                <a:solidFill>
                  <a:srgbClr val="EBEBEB"/>
                </a:solidFill>
              </a:rPr>
              <a:t>Page Number </a:t>
            </a:r>
            <a:br>
              <a:rPr lang="en-US" sz="8800" b="1" dirty="0">
                <a:solidFill>
                  <a:srgbClr val="EBEBEB"/>
                </a:solidFill>
              </a:rPr>
            </a:br>
            <a:r>
              <a:rPr lang="en-US" sz="8800" b="1" dirty="0">
                <a:solidFill>
                  <a:srgbClr val="EBEBEB"/>
                </a:solidFill>
              </a:rPr>
              <a:t>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F6712-1150-076D-5F3A-5FEA61B3F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7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A558-91A0-869B-6D8E-E697FA8F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BDD-5FDB-6A72-81F7-C7D8CEDC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802" y="757672"/>
            <a:ext cx="727920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6000" dirty="0"/>
              <a:t>3- </a:t>
            </a:r>
            <a:r>
              <a:rPr lang="ro-RO" sz="6000" dirty="0"/>
              <a:t>Data in a computer is stored in ______________</a:t>
            </a:r>
            <a:endParaRPr lang="en-US" sz="48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5B2A3-F5B3-1B05-F45D-218E5AA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5891" y="209037"/>
            <a:ext cx="6439925" cy="6439925"/>
          </a:xfrm>
          <a:prstGeom prst="rect">
            <a:avLst/>
          </a:prstGeom>
        </p:spPr>
      </p:pic>
      <p:pic>
        <p:nvPicPr>
          <p:cNvPr id="3" name="Picture 2" descr="A hard drive with a silver disk&#10;&#10;AI-generated content may be incorrect.">
            <a:extLst>
              <a:ext uri="{FF2B5EF4-FFF2-40B4-BE49-F238E27FC236}">
                <a16:creationId xmlns:a16="http://schemas.microsoft.com/office/drawing/2014/main" id="{44932A9F-0D4D-41C3-5113-614FBA69E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60" y="4463306"/>
            <a:ext cx="2615039" cy="22554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171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6C04-9783-C56A-C167-5514475DD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62C4-AD15-3E1E-B897-36791E0F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802" y="757672"/>
            <a:ext cx="727920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6000" dirty="0"/>
              <a:t>3- </a:t>
            </a:r>
            <a:r>
              <a:rPr lang="ro-RO" sz="6000" dirty="0"/>
              <a:t>Data in a computer is stored in </a:t>
            </a:r>
            <a:r>
              <a:rPr lang="en-US" sz="6000" b="1" dirty="0">
                <a:solidFill>
                  <a:schemeClr val="accent3"/>
                </a:solidFill>
              </a:rPr>
              <a:t>Digital storage devices</a:t>
            </a:r>
            <a:endParaRPr lang="en-US" sz="4800" b="1" i="0" kern="12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FC09D-EE4C-95D6-A973-1DA90F98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5891" y="209037"/>
            <a:ext cx="6439925" cy="6439925"/>
          </a:xfrm>
          <a:prstGeom prst="rect">
            <a:avLst/>
          </a:prstGeom>
        </p:spPr>
      </p:pic>
      <p:pic>
        <p:nvPicPr>
          <p:cNvPr id="3" name="Picture 2" descr="A hard drive with a silver disk&#10;&#10;AI-generated content may be incorrect.">
            <a:extLst>
              <a:ext uri="{FF2B5EF4-FFF2-40B4-BE49-F238E27FC236}">
                <a16:creationId xmlns:a16="http://schemas.microsoft.com/office/drawing/2014/main" id="{94AEAC02-5F59-E847-19A1-5F88E1EDB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60" y="4463306"/>
            <a:ext cx="2615039" cy="22554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3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F133-9B4A-FDBD-E638-E1A21AA5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62D2-4C23-ED7E-B35E-4EF5713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4- The unit that manages storage devices in a computer is called ___________</a:t>
            </a:r>
            <a:br>
              <a:rPr lang="en-US" dirty="0"/>
            </a:br>
            <a:endParaRPr 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91BB-C108-E41C-2EDE-DF697A1E1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6233307" y="0"/>
            <a:ext cx="6097590" cy="6857990"/>
          </a:xfrm>
          <a:prstGeom prst="rect">
            <a:avLst/>
          </a:prstGeom>
        </p:spPr>
      </p:pic>
      <p:pic>
        <p:nvPicPr>
          <p:cNvPr id="5" name="Picture 4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F1A92859-7970-B601-816E-AE628E7E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-83910" y="4972845"/>
            <a:ext cx="4039554" cy="1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3C9F3-28EF-8CA1-D65F-FE6AD6E25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B6AD-5BC5-5FC4-F19B-A00E12F2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39" y="590721"/>
            <a:ext cx="6401281" cy="33088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4- The unit that manages storage devices in a computer is called </a:t>
            </a:r>
            <a:r>
              <a:rPr lang="en-US" b="1" dirty="0">
                <a:solidFill>
                  <a:schemeClr val="accent3"/>
                </a:solidFill>
              </a:rPr>
              <a:t>Memory management unit (MMU)</a:t>
            </a:r>
            <a:br>
              <a:rPr lang="en-US" dirty="0"/>
            </a:br>
            <a:endParaRPr 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8736B-9E3A-C777-FE36-EFF1A92A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6233307" y="0"/>
            <a:ext cx="6097590" cy="6857990"/>
          </a:xfrm>
          <a:prstGeom prst="rect">
            <a:avLst/>
          </a:prstGeom>
        </p:spPr>
      </p:pic>
      <p:pic>
        <p:nvPicPr>
          <p:cNvPr id="5" name="Picture 4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EE8CE7B8-517F-9118-B5EA-FBD025BE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-83910" y="4972845"/>
            <a:ext cx="4039554" cy="1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109C2-6548-6D4D-C580-9A19143C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B59B9-D505-D060-9F34-6306CC60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58" y="1447800"/>
            <a:ext cx="5599942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600"/>
              <a:t>5- The full form of RAM is ______________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D1EC32-8D7D-4EEB-B117-8A6BFB8E0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659120" y="659121"/>
            <a:ext cx="6858001" cy="5539756"/>
          </a:xfrm>
          <a:custGeom>
            <a:avLst/>
            <a:gdLst>
              <a:gd name="connsiteX0" fmla="*/ 6858001 w 6858001"/>
              <a:gd name="connsiteY0" fmla="*/ 1344715 h 5539756"/>
              <a:gd name="connsiteX1" fmla="*/ 6858001 w 6858001"/>
              <a:gd name="connsiteY1" fmla="*/ 1177 h 5539756"/>
              <a:gd name="connsiteX2" fmla="*/ 6702324 w 6858001"/>
              <a:gd name="connsiteY2" fmla="*/ 26222 h 5539756"/>
              <a:gd name="connsiteX3" fmla="*/ 6547333 w 6858001"/>
              <a:gd name="connsiteY3" fmla="*/ 50091 h 5539756"/>
              <a:gd name="connsiteX4" fmla="*/ 6391657 w 6858001"/>
              <a:gd name="connsiteY4" fmla="*/ 73455 h 5539756"/>
              <a:gd name="connsiteX5" fmla="*/ 6235294 w 6858001"/>
              <a:gd name="connsiteY5" fmla="*/ 93458 h 5539756"/>
              <a:gd name="connsiteX6" fmla="*/ 6079618 w 6858001"/>
              <a:gd name="connsiteY6" fmla="*/ 113629 h 5539756"/>
              <a:gd name="connsiteX7" fmla="*/ 5923255 w 6858001"/>
              <a:gd name="connsiteY7" fmla="*/ 132455 h 5539756"/>
              <a:gd name="connsiteX8" fmla="*/ 5768950 w 6858001"/>
              <a:gd name="connsiteY8" fmla="*/ 148591 h 5539756"/>
              <a:gd name="connsiteX9" fmla="*/ 5612588 w 6858001"/>
              <a:gd name="connsiteY9" fmla="*/ 163887 h 5539756"/>
              <a:gd name="connsiteX10" fmla="*/ 5456911 w 6858001"/>
              <a:gd name="connsiteY10" fmla="*/ 177839 h 5539756"/>
              <a:gd name="connsiteX11" fmla="*/ 5303978 w 6858001"/>
              <a:gd name="connsiteY11" fmla="*/ 189941 h 5539756"/>
              <a:gd name="connsiteX12" fmla="*/ 5148987 w 6858001"/>
              <a:gd name="connsiteY12" fmla="*/ 202044 h 5539756"/>
              <a:gd name="connsiteX13" fmla="*/ 4996054 w 6858001"/>
              <a:gd name="connsiteY13" fmla="*/ 212129 h 5539756"/>
              <a:gd name="connsiteX14" fmla="*/ 4843120 w 6858001"/>
              <a:gd name="connsiteY14" fmla="*/ 220029 h 5539756"/>
              <a:gd name="connsiteX15" fmla="*/ 4690873 w 6858001"/>
              <a:gd name="connsiteY15" fmla="*/ 228266 h 5539756"/>
              <a:gd name="connsiteX16" fmla="*/ 4539997 w 6858001"/>
              <a:gd name="connsiteY16" fmla="*/ 235157 h 5539756"/>
              <a:gd name="connsiteX17" fmla="*/ 4390492 w 6858001"/>
              <a:gd name="connsiteY17" fmla="*/ 240032 h 5539756"/>
              <a:gd name="connsiteX18" fmla="*/ 4240988 w 6858001"/>
              <a:gd name="connsiteY18" fmla="*/ 244234 h 5539756"/>
              <a:gd name="connsiteX19" fmla="*/ 4092855 w 6858001"/>
              <a:gd name="connsiteY19" fmla="*/ 248268 h 5539756"/>
              <a:gd name="connsiteX20" fmla="*/ 3946780 w 6858001"/>
              <a:gd name="connsiteY20" fmla="*/ 250117 h 5539756"/>
              <a:gd name="connsiteX21" fmla="*/ 3800704 w 6858001"/>
              <a:gd name="connsiteY21" fmla="*/ 252134 h 5539756"/>
              <a:gd name="connsiteX22" fmla="*/ 3656686 w 6858001"/>
              <a:gd name="connsiteY22" fmla="*/ 253143 h 5539756"/>
              <a:gd name="connsiteX23" fmla="*/ 3514040 w 6858001"/>
              <a:gd name="connsiteY23" fmla="*/ 252134 h 5539756"/>
              <a:gd name="connsiteX24" fmla="*/ 3372765 w 6858001"/>
              <a:gd name="connsiteY24" fmla="*/ 252134 h 5539756"/>
              <a:gd name="connsiteX25" fmla="*/ 3232862 w 6858001"/>
              <a:gd name="connsiteY25" fmla="*/ 250117 h 5539756"/>
              <a:gd name="connsiteX26" fmla="*/ 3095702 w 6858001"/>
              <a:gd name="connsiteY26" fmla="*/ 247092 h 5539756"/>
              <a:gd name="connsiteX27" fmla="*/ 2959914 w 6858001"/>
              <a:gd name="connsiteY27" fmla="*/ 244234 h 5539756"/>
              <a:gd name="connsiteX28" fmla="*/ 2826868 w 6858001"/>
              <a:gd name="connsiteY28" fmla="*/ 241040 h 5539756"/>
              <a:gd name="connsiteX29" fmla="*/ 2694509 w 6858001"/>
              <a:gd name="connsiteY29" fmla="*/ 236166 h 5539756"/>
              <a:gd name="connsiteX30" fmla="*/ 2564208 w 6858001"/>
              <a:gd name="connsiteY30" fmla="*/ 230955 h 5539756"/>
              <a:gd name="connsiteX31" fmla="*/ 2436649 w 6858001"/>
              <a:gd name="connsiteY31" fmla="*/ 226249 h 5539756"/>
              <a:gd name="connsiteX32" fmla="*/ 2187703 w 6858001"/>
              <a:gd name="connsiteY32" fmla="*/ 212969 h 5539756"/>
              <a:gd name="connsiteX33" fmla="*/ 1949045 w 6858001"/>
              <a:gd name="connsiteY33" fmla="*/ 198850 h 5539756"/>
              <a:gd name="connsiteX34" fmla="*/ 1719988 w 6858001"/>
              <a:gd name="connsiteY34" fmla="*/ 184058 h 5539756"/>
              <a:gd name="connsiteX35" fmla="*/ 1503275 w 6858001"/>
              <a:gd name="connsiteY35" fmla="*/ 167753 h 5539756"/>
              <a:gd name="connsiteX36" fmla="*/ 1296163 w 6858001"/>
              <a:gd name="connsiteY36" fmla="*/ 150776 h 5539756"/>
              <a:gd name="connsiteX37" fmla="*/ 1104139 w 6858001"/>
              <a:gd name="connsiteY37" fmla="*/ 132455 h 5539756"/>
              <a:gd name="connsiteX38" fmla="*/ 923774 w 6858001"/>
              <a:gd name="connsiteY38" fmla="*/ 114469 h 5539756"/>
              <a:gd name="connsiteX39" fmla="*/ 757810 w 6858001"/>
              <a:gd name="connsiteY39" fmla="*/ 96484 h 5539756"/>
              <a:gd name="connsiteX40" fmla="*/ 605563 w 6858001"/>
              <a:gd name="connsiteY40" fmla="*/ 79507 h 5539756"/>
              <a:gd name="connsiteX41" fmla="*/ 470460 w 6858001"/>
              <a:gd name="connsiteY41" fmla="*/ 63370 h 5539756"/>
              <a:gd name="connsiteX42" fmla="*/ 348388 w 6858001"/>
              <a:gd name="connsiteY42" fmla="*/ 48074 h 5539756"/>
              <a:gd name="connsiteX43" fmla="*/ 245518 w 6858001"/>
              <a:gd name="connsiteY43" fmla="*/ 35299 h 5539756"/>
              <a:gd name="connsiteX44" fmla="*/ 159107 w 6858001"/>
              <a:gd name="connsiteY44" fmla="*/ 23197 h 5539756"/>
              <a:gd name="connsiteX45" fmla="*/ 40463 w 6858001"/>
              <a:gd name="connsiteY45" fmla="*/ 5883 h 5539756"/>
              <a:gd name="connsiteX46" fmla="*/ 1 w 6858001"/>
              <a:gd name="connsiteY46" fmla="*/ 0 h 5539756"/>
              <a:gd name="connsiteX47" fmla="*/ 1 w 6858001"/>
              <a:gd name="connsiteY47" fmla="*/ 905405 h 5539756"/>
              <a:gd name="connsiteX48" fmla="*/ 0 w 6858001"/>
              <a:gd name="connsiteY48" fmla="*/ 905405 h 5539756"/>
              <a:gd name="connsiteX49" fmla="*/ 0 w 6858001"/>
              <a:gd name="connsiteY49" fmla="*/ 5539756 h 5539756"/>
              <a:gd name="connsiteX50" fmla="*/ 6858000 w 6858001"/>
              <a:gd name="connsiteY50" fmla="*/ 5539756 h 5539756"/>
              <a:gd name="connsiteX51" fmla="*/ 6858000 w 6858001"/>
              <a:gd name="connsiteY51" fmla="*/ 1344715 h 55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39756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405"/>
                </a:lnTo>
                <a:lnTo>
                  <a:pt x="0" y="905405"/>
                </a:lnTo>
                <a:lnTo>
                  <a:pt x="0" y="5539756"/>
                </a:lnTo>
                <a:lnTo>
                  <a:pt x="6858000" y="5539756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ar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60105-632A-6718-A25E-AB460FD00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6100" y="237686"/>
            <a:ext cx="4162324" cy="4307101"/>
          </a:xfrm>
          <a:prstGeom prst="rect">
            <a:avLst/>
          </a:prstGeom>
          <a:effectLst/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38EBD67A-F537-456C-967F-D1E5910B7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93485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B7DBF5E5-C44C-57DE-D7F9-1C9F3D97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>
            <a:off x="643854" y="4589982"/>
            <a:ext cx="3990829" cy="11157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0754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1217D-704D-0999-D5BD-6E5C7C24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3EA683-D51F-301D-A9FC-A55A7B0E4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87304A-6ADC-B3AA-9E95-C2186CD46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6A0924A-68F6-2D33-339F-2E65FE98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6CC304-44D7-59D5-76F2-07A2DA4CA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942AC2-2EB5-A373-DACC-45E97B55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9883EA-2343-840D-04D7-7DC87ADD2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3CF9-9F5D-E705-2DC5-FA57CB5E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759" y="1410929"/>
            <a:ext cx="6445763" cy="4294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600" dirty="0"/>
              <a:t>5- The full form of RAM is </a:t>
            </a:r>
            <a:br>
              <a:rPr lang="en-US" sz="5600" dirty="0"/>
            </a:br>
            <a:r>
              <a:rPr lang="en-US" sz="6000" b="1" dirty="0">
                <a:solidFill>
                  <a:schemeClr val="accent3"/>
                </a:solidFill>
              </a:rPr>
              <a:t>Random Access</a:t>
            </a:r>
            <a:br>
              <a:rPr lang="en-US" sz="6000" b="1" dirty="0">
                <a:solidFill>
                  <a:schemeClr val="accent3"/>
                </a:solidFill>
              </a:rPr>
            </a:br>
            <a:r>
              <a:rPr lang="en-US" sz="6000" b="1" dirty="0">
                <a:solidFill>
                  <a:schemeClr val="accent3"/>
                </a:solidFill>
              </a:rPr>
              <a:t>Memory</a:t>
            </a:r>
            <a:endParaRPr lang="en-US" sz="5600" b="1" dirty="0">
              <a:solidFill>
                <a:schemeClr val="accent3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5E58FA-75A8-BC37-1823-E32B3436C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659120" y="659121"/>
            <a:ext cx="6858001" cy="5539756"/>
          </a:xfrm>
          <a:custGeom>
            <a:avLst/>
            <a:gdLst>
              <a:gd name="connsiteX0" fmla="*/ 6858001 w 6858001"/>
              <a:gd name="connsiteY0" fmla="*/ 1344715 h 5539756"/>
              <a:gd name="connsiteX1" fmla="*/ 6858001 w 6858001"/>
              <a:gd name="connsiteY1" fmla="*/ 1177 h 5539756"/>
              <a:gd name="connsiteX2" fmla="*/ 6702324 w 6858001"/>
              <a:gd name="connsiteY2" fmla="*/ 26222 h 5539756"/>
              <a:gd name="connsiteX3" fmla="*/ 6547333 w 6858001"/>
              <a:gd name="connsiteY3" fmla="*/ 50091 h 5539756"/>
              <a:gd name="connsiteX4" fmla="*/ 6391657 w 6858001"/>
              <a:gd name="connsiteY4" fmla="*/ 73455 h 5539756"/>
              <a:gd name="connsiteX5" fmla="*/ 6235294 w 6858001"/>
              <a:gd name="connsiteY5" fmla="*/ 93458 h 5539756"/>
              <a:gd name="connsiteX6" fmla="*/ 6079618 w 6858001"/>
              <a:gd name="connsiteY6" fmla="*/ 113629 h 5539756"/>
              <a:gd name="connsiteX7" fmla="*/ 5923255 w 6858001"/>
              <a:gd name="connsiteY7" fmla="*/ 132455 h 5539756"/>
              <a:gd name="connsiteX8" fmla="*/ 5768950 w 6858001"/>
              <a:gd name="connsiteY8" fmla="*/ 148591 h 5539756"/>
              <a:gd name="connsiteX9" fmla="*/ 5612588 w 6858001"/>
              <a:gd name="connsiteY9" fmla="*/ 163887 h 5539756"/>
              <a:gd name="connsiteX10" fmla="*/ 5456911 w 6858001"/>
              <a:gd name="connsiteY10" fmla="*/ 177839 h 5539756"/>
              <a:gd name="connsiteX11" fmla="*/ 5303978 w 6858001"/>
              <a:gd name="connsiteY11" fmla="*/ 189941 h 5539756"/>
              <a:gd name="connsiteX12" fmla="*/ 5148987 w 6858001"/>
              <a:gd name="connsiteY12" fmla="*/ 202044 h 5539756"/>
              <a:gd name="connsiteX13" fmla="*/ 4996054 w 6858001"/>
              <a:gd name="connsiteY13" fmla="*/ 212129 h 5539756"/>
              <a:gd name="connsiteX14" fmla="*/ 4843120 w 6858001"/>
              <a:gd name="connsiteY14" fmla="*/ 220029 h 5539756"/>
              <a:gd name="connsiteX15" fmla="*/ 4690873 w 6858001"/>
              <a:gd name="connsiteY15" fmla="*/ 228266 h 5539756"/>
              <a:gd name="connsiteX16" fmla="*/ 4539997 w 6858001"/>
              <a:gd name="connsiteY16" fmla="*/ 235157 h 5539756"/>
              <a:gd name="connsiteX17" fmla="*/ 4390492 w 6858001"/>
              <a:gd name="connsiteY17" fmla="*/ 240032 h 5539756"/>
              <a:gd name="connsiteX18" fmla="*/ 4240988 w 6858001"/>
              <a:gd name="connsiteY18" fmla="*/ 244234 h 5539756"/>
              <a:gd name="connsiteX19" fmla="*/ 4092855 w 6858001"/>
              <a:gd name="connsiteY19" fmla="*/ 248268 h 5539756"/>
              <a:gd name="connsiteX20" fmla="*/ 3946780 w 6858001"/>
              <a:gd name="connsiteY20" fmla="*/ 250117 h 5539756"/>
              <a:gd name="connsiteX21" fmla="*/ 3800704 w 6858001"/>
              <a:gd name="connsiteY21" fmla="*/ 252134 h 5539756"/>
              <a:gd name="connsiteX22" fmla="*/ 3656686 w 6858001"/>
              <a:gd name="connsiteY22" fmla="*/ 253143 h 5539756"/>
              <a:gd name="connsiteX23" fmla="*/ 3514040 w 6858001"/>
              <a:gd name="connsiteY23" fmla="*/ 252134 h 5539756"/>
              <a:gd name="connsiteX24" fmla="*/ 3372765 w 6858001"/>
              <a:gd name="connsiteY24" fmla="*/ 252134 h 5539756"/>
              <a:gd name="connsiteX25" fmla="*/ 3232862 w 6858001"/>
              <a:gd name="connsiteY25" fmla="*/ 250117 h 5539756"/>
              <a:gd name="connsiteX26" fmla="*/ 3095702 w 6858001"/>
              <a:gd name="connsiteY26" fmla="*/ 247092 h 5539756"/>
              <a:gd name="connsiteX27" fmla="*/ 2959914 w 6858001"/>
              <a:gd name="connsiteY27" fmla="*/ 244234 h 5539756"/>
              <a:gd name="connsiteX28" fmla="*/ 2826868 w 6858001"/>
              <a:gd name="connsiteY28" fmla="*/ 241040 h 5539756"/>
              <a:gd name="connsiteX29" fmla="*/ 2694509 w 6858001"/>
              <a:gd name="connsiteY29" fmla="*/ 236166 h 5539756"/>
              <a:gd name="connsiteX30" fmla="*/ 2564208 w 6858001"/>
              <a:gd name="connsiteY30" fmla="*/ 230955 h 5539756"/>
              <a:gd name="connsiteX31" fmla="*/ 2436649 w 6858001"/>
              <a:gd name="connsiteY31" fmla="*/ 226249 h 5539756"/>
              <a:gd name="connsiteX32" fmla="*/ 2187703 w 6858001"/>
              <a:gd name="connsiteY32" fmla="*/ 212969 h 5539756"/>
              <a:gd name="connsiteX33" fmla="*/ 1949045 w 6858001"/>
              <a:gd name="connsiteY33" fmla="*/ 198850 h 5539756"/>
              <a:gd name="connsiteX34" fmla="*/ 1719988 w 6858001"/>
              <a:gd name="connsiteY34" fmla="*/ 184058 h 5539756"/>
              <a:gd name="connsiteX35" fmla="*/ 1503275 w 6858001"/>
              <a:gd name="connsiteY35" fmla="*/ 167753 h 5539756"/>
              <a:gd name="connsiteX36" fmla="*/ 1296163 w 6858001"/>
              <a:gd name="connsiteY36" fmla="*/ 150776 h 5539756"/>
              <a:gd name="connsiteX37" fmla="*/ 1104139 w 6858001"/>
              <a:gd name="connsiteY37" fmla="*/ 132455 h 5539756"/>
              <a:gd name="connsiteX38" fmla="*/ 923774 w 6858001"/>
              <a:gd name="connsiteY38" fmla="*/ 114469 h 5539756"/>
              <a:gd name="connsiteX39" fmla="*/ 757810 w 6858001"/>
              <a:gd name="connsiteY39" fmla="*/ 96484 h 5539756"/>
              <a:gd name="connsiteX40" fmla="*/ 605563 w 6858001"/>
              <a:gd name="connsiteY40" fmla="*/ 79507 h 5539756"/>
              <a:gd name="connsiteX41" fmla="*/ 470460 w 6858001"/>
              <a:gd name="connsiteY41" fmla="*/ 63370 h 5539756"/>
              <a:gd name="connsiteX42" fmla="*/ 348388 w 6858001"/>
              <a:gd name="connsiteY42" fmla="*/ 48074 h 5539756"/>
              <a:gd name="connsiteX43" fmla="*/ 245518 w 6858001"/>
              <a:gd name="connsiteY43" fmla="*/ 35299 h 5539756"/>
              <a:gd name="connsiteX44" fmla="*/ 159107 w 6858001"/>
              <a:gd name="connsiteY44" fmla="*/ 23197 h 5539756"/>
              <a:gd name="connsiteX45" fmla="*/ 40463 w 6858001"/>
              <a:gd name="connsiteY45" fmla="*/ 5883 h 5539756"/>
              <a:gd name="connsiteX46" fmla="*/ 1 w 6858001"/>
              <a:gd name="connsiteY46" fmla="*/ 0 h 5539756"/>
              <a:gd name="connsiteX47" fmla="*/ 1 w 6858001"/>
              <a:gd name="connsiteY47" fmla="*/ 905405 h 5539756"/>
              <a:gd name="connsiteX48" fmla="*/ 0 w 6858001"/>
              <a:gd name="connsiteY48" fmla="*/ 905405 h 5539756"/>
              <a:gd name="connsiteX49" fmla="*/ 0 w 6858001"/>
              <a:gd name="connsiteY49" fmla="*/ 5539756 h 5539756"/>
              <a:gd name="connsiteX50" fmla="*/ 6858000 w 6858001"/>
              <a:gd name="connsiteY50" fmla="*/ 5539756 h 5539756"/>
              <a:gd name="connsiteX51" fmla="*/ 6858000 w 6858001"/>
              <a:gd name="connsiteY51" fmla="*/ 1344715 h 55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39756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405"/>
                </a:lnTo>
                <a:lnTo>
                  <a:pt x="0" y="905405"/>
                </a:lnTo>
                <a:lnTo>
                  <a:pt x="0" y="5539756"/>
                </a:lnTo>
                <a:lnTo>
                  <a:pt x="6858000" y="5539756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E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BE9BD-B44A-BC39-7900-206F21C4F8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6100" y="237686"/>
            <a:ext cx="4162324" cy="4307101"/>
          </a:xfrm>
          <a:prstGeom prst="rect">
            <a:avLst/>
          </a:prstGeom>
          <a:effectLst/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A0E2BB42-9B84-A585-35F2-4770205A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93485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CA1DB8D7-1793-41FB-BBED-D1C23E6F5D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>
            <a:off x="643854" y="4589982"/>
            <a:ext cx="3990829" cy="11157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92487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66E-4A2C-0A1D-FF16-157D471A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A5D-49BD-AFD7-6ACB-5D1DC115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6- The full form of GPU is ______________</a:t>
            </a:r>
            <a:br>
              <a:rPr lang="en-US" dirty="0"/>
            </a:b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2BB24-2354-CCF2-ABF7-1EBF454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7" y="4364737"/>
            <a:ext cx="2998424" cy="2316282"/>
          </a:xfrm>
          <a:prstGeom prst="rect">
            <a:avLst/>
          </a:prstGeom>
          <a:effectLst/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7EB6CF39-5140-6BC4-E18F-B6614393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9752" y="165761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AEB2-FF73-6E29-5015-71BA3FCD5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49EA-CC96-7393-2139-804CF582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6- The full form of GPU is </a:t>
            </a:r>
            <a:r>
              <a:rPr lang="en-US" sz="4800" b="1">
                <a:solidFill>
                  <a:schemeClr val="accent3"/>
                </a:solidFill>
              </a:rPr>
              <a:t>Graphics </a:t>
            </a:r>
            <a:br>
              <a:rPr lang="en-US" sz="4800" b="1">
                <a:solidFill>
                  <a:schemeClr val="accent3"/>
                </a:solidFill>
              </a:rPr>
            </a:br>
            <a:r>
              <a:rPr lang="en-US" sz="4800" b="1">
                <a:solidFill>
                  <a:schemeClr val="accent3"/>
                </a:solidFill>
              </a:rPr>
              <a:t>Processing </a:t>
            </a:r>
            <a:r>
              <a:rPr lang="en-US" sz="4800" b="1" dirty="0">
                <a:solidFill>
                  <a:schemeClr val="accent3"/>
                </a:solidFill>
              </a:rPr>
              <a:t>Unit</a:t>
            </a:r>
            <a:br>
              <a:rPr lang="en-US" dirty="0"/>
            </a:b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EB785-F577-F0E0-7C9E-E6FE6F737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7" y="4151120"/>
            <a:ext cx="2998424" cy="2316282"/>
          </a:xfrm>
          <a:prstGeom prst="rect">
            <a:avLst/>
          </a:prstGeom>
          <a:effectLst/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51481D94-57DD-A816-A8D7-69A189BC1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9752" y="165761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8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8C28C-9251-9E62-3169-11305C5C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118" y="1325880"/>
            <a:ext cx="46202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6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Homework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book and pencil with a house on it&#10;&#10;AI-generated content may be incorrect.">
            <a:extLst>
              <a:ext uri="{FF2B5EF4-FFF2-40B4-BE49-F238E27FC236}">
                <a16:creationId xmlns:a16="http://schemas.microsoft.com/office/drawing/2014/main" id="{515F8D11-1598-8D65-420D-8D1057D8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017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37" y="275303"/>
            <a:ext cx="8825657" cy="1031290"/>
          </a:xfrm>
        </p:spPr>
        <p:txBody>
          <a:bodyPr/>
          <a:lstStyle/>
          <a:p>
            <a:pPr algn="ctr"/>
            <a:r>
              <a:rPr lang="ro-RO" sz="80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258195" y="1591697"/>
            <a:ext cx="8825657" cy="1031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o-RO" sz="5400" b="1" dirty="0"/>
              <a:t>Computer Memory</a:t>
            </a:r>
            <a:endParaRPr lang="ar-EG" sz="72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761072" y="3037133"/>
            <a:ext cx="5167185" cy="1805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T</a:t>
            </a:r>
            <a:r>
              <a:rPr lang="ro-RO" sz="5400" dirty="0"/>
              <a:t>he </a:t>
            </a:r>
            <a:r>
              <a:rPr lang="en-US" sz="5400" dirty="0"/>
              <a:t>D</a:t>
            </a:r>
            <a:r>
              <a:rPr lang="ro-RO" sz="5400" dirty="0"/>
              <a:t>ate</a:t>
            </a:r>
            <a:endParaRPr lang="ar-EG" sz="5400" dirty="0"/>
          </a:p>
          <a:p>
            <a:pPr algn="ctr"/>
            <a:r>
              <a:rPr lang="en-US" sz="5400" dirty="0"/>
              <a:t>2025 / 9 / </a:t>
            </a:r>
            <a:endParaRPr lang="ar-EG" sz="5400" dirty="0"/>
          </a:p>
        </p:txBody>
      </p:sp>
      <p:pic>
        <p:nvPicPr>
          <p:cNvPr id="5" name="Picture 4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BE9E9AD4-9C6D-1D2B-269F-3508C82F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405580" y="3564263"/>
            <a:ext cx="6858000" cy="19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4CD8-2651-7C76-8647-7D65C930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DF34-8650-7EDE-10FC-55898330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 dirty="0">
                <a:solidFill>
                  <a:srgbClr val="EBEBEB"/>
                </a:solidFill>
              </a:rPr>
              <a:t>Page Number </a:t>
            </a:r>
            <a:br>
              <a:rPr lang="en-US" sz="8800" b="1" dirty="0">
                <a:solidFill>
                  <a:srgbClr val="EBEBEB"/>
                </a:solidFill>
              </a:rPr>
            </a:br>
            <a:r>
              <a:rPr lang="en-US" sz="8800" b="1" dirty="0">
                <a:solidFill>
                  <a:srgbClr val="EBEBEB"/>
                </a:solidFill>
              </a:rPr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9DDB0-F4E3-E02F-FF89-EC2D2A42D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59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6AA70-7FFD-C6A2-1D15-7C3137E6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 for everything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9" name="Graphic 38" descr="Handshake">
            <a:extLst>
              <a:ext uri="{FF2B5EF4-FFF2-40B4-BE49-F238E27FC236}">
                <a16:creationId xmlns:a16="http://schemas.microsoft.com/office/drawing/2014/main" id="{3F2AF260-3AF4-F918-C8E8-78C6C625D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987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1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99B1-0A59-111C-001E-D3410E04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192506"/>
            <a:ext cx="11385754" cy="6296784"/>
          </a:xfrm>
        </p:spPr>
        <p:txBody>
          <a:bodyPr/>
          <a:lstStyle/>
          <a:p>
            <a:pPr rtl="0"/>
            <a:r>
              <a:rPr lang="en-US" sz="3600" b="1" dirty="0"/>
              <a:t>1- the quantity of memory occupied in a computer is measured in bytes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2- </a:t>
            </a:r>
            <a:r>
              <a:rPr lang="pl-PL" sz="3600" b="1" dirty="0"/>
              <a:t>1 kilo Byte (kb)=1024 bytes</a:t>
            </a:r>
            <a:r>
              <a:rPr lang="en-US" sz="3600" b="1" dirty="0"/>
              <a:t>.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3- in a computer, data is stored in a digital storage device or memory device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4- the computer has a management system called the memory management Unit (MMU).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47370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9FFD-7C76-77EA-219E-4022C9E1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E2BF-90EC-2154-7AB3-F1265790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786063"/>
            <a:ext cx="11385754" cy="5566611"/>
          </a:xfrm>
        </p:spPr>
        <p:txBody>
          <a:bodyPr/>
          <a:lstStyle/>
          <a:p>
            <a:pPr rtl="0"/>
            <a:r>
              <a:rPr lang="en-US" sz="3600" b="1" dirty="0"/>
              <a:t>5- RAM (random access memory)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6- GPU (Graphics Processing Unit)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8- When a new program stats on the computer, its information is stored in the RAM.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9- Rom is the permanent memory that stores read only data.</a:t>
            </a:r>
            <a:br>
              <a:rPr lang="en-US" sz="3600" b="1" dirty="0"/>
            </a:b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8882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3356-480A-8824-8EEE-466DA06D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2C2B-3CEE-91BB-F65F-2BADB11A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1074822"/>
            <a:ext cx="11385754" cy="3657600"/>
          </a:xfrm>
        </p:spPr>
        <p:txBody>
          <a:bodyPr/>
          <a:lstStyle/>
          <a:p>
            <a:pPr rtl="0"/>
            <a:r>
              <a:rPr lang="en-US" sz="3600" b="1" dirty="0"/>
              <a:t>10- the speed to read and write data is faster than HDD.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11- GPU helps us play high definition Video games and make computer animations and drawings.</a:t>
            </a:r>
            <a:br>
              <a:rPr lang="en-US" sz="3600" b="1" dirty="0"/>
            </a:b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3751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416279"/>
            <a:ext cx="9404723" cy="4197940"/>
          </a:xfrm>
        </p:spPr>
        <p:txBody>
          <a:bodyPr/>
          <a:lstStyle/>
          <a:p>
            <a:pPr algn="ctr" rtl="0"/>
            <a:r>
              <a:rPr lang="en-US" sz="28700" dirty="0">
                <a:solidFill>
                  <a:schemeClr val="accent3"/>
                </a:solidFill>
              </a:rPr>
              <a:t>Start</a:t>
            </a:r>
            <a:endParaRPr lang="ar-EG" sz="287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4985-E082-9339-54F6-E252FBC5D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57FE-351E-5391-9914-0EF10EE2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rtl="0"/>
            <a:r>
              <a:rPr lang="en-US" sz="7200" dirty="0">
                <a:solidFill>
                  <a:srgbClr val="EBEBEB"/>
                </a:solidFill>
              </a:rPr>
              <a:t>Do you know what Bytes are?</a:t>
            </a:r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49F84B3B-5C6C-0208-2860-B697FA855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red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F0C96604-83C2-22A2-8B2A-9254DFE21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6503">
            <a:off x="9695546" y="4447956"/>
            <a:ext cx="1373919" cy="6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9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433</TotalTime>
  <Words>499</Words>
  <Application>Microsoft Office PowerPoint</Application>
  <PresentationFormat>Widescreen</PresentationFormat>
  <Paragraphs>49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Century Gothic</vt:lpstr>
      <vt:lpstr>Wingdings 3</vt:lpstr>
      <vt:lpstr>Ion</vt:lpstr>
      <vt:lpstr>PowerPoint Presentation</vt:lpstr>
      <vt:lpstr>ICT</vt:lpstr>
      <vt:lpstr>Enter the notebook and write the following:</vt:lpstr>
      <vt:lpstr>Lesson title</vt:lpstr>
      <vt:lpstr>1- the quantity of memory occupied in a computer is measured in bytes  2- 1 kilo Byte (kb)=1024 bytes.  3- in a computer, data is stored in a digital storage device or memory device  4- the computer has a management system called the memory management Unit (MMU).</vt:lpstr>
      <vt:lpstr>5- RAM (random access memory)  6- GPU (Graphics Processing Unit)  8- When a new program stats on the computer, its information is stored in the RAM.  9- Rom is the permanent memory that stores read only data. </vt:lpstr>
      <vt:lpstr>10- the speed to read and write data is faster than HDD.  11- GPU helps us play high definition Video games and make computer animations and drawings. </vt:lpstr>
      <vt:lpstr>Start</vt:lpstr>
      <vt:lpstr>Do you know what Bytes are?</vt:lpstr>
      <vt:lpstr>1- the quantity of memory occupied in a computer is measured in Bytes.</vt:lpstr>
      <vt:lpstr>2- 1 kilo Byte (kb) =1024 bytes.</vt:lpstr>
      <vt:lpstr>Do you know  what digital storage device  are?</vt:lpstr>
      <vt:lpstr>3-  in a computer, data is stored in a digital storage device or memory  device</vt:lpstr>
      <vt:lpstr>We follow the explanation</vt:lpstr>
      <vt:lpstr>Do you know  what RAM are?</vt:lpstr>
      <vt:lpstr>4-  the computer has a management system called the memory management Unit (MMU).</vt:lpstr>
      <vt:lpstr>5- RAM (Random access memory)</vt:lpstr>
      <vt:lpstr>Do you know  what GPU are?</vt:lpstr>
      <vt:lpstr>6- GPU (Graphics Processing Unit).</vt:lpstr>
      <vt:lpstr>7- When a new program stats on the computer, its information is stored in the RAM.</vt:lpstr>
      <vt:lpstr>9- Rom is the permanent memory that stores read only data.</vt:lpstr>
      <vt:lpstr>10- (SSD) the speed to read and write data is faster than HDD.</vt:lpstr>
      <vt:lpstr>11- GPU helps us play high definition Video games and make computer animations and drawings.</vt:lpstr>
      <vt:lpstr>Exercise</vt:lpstr>
      <vt:lpstr>Page Number  04</vt:lpstr>
      <vt:lpstr>The Unit of Memory is …………..</vt:lpstr>
      <vt:lpstr>The Unit of Memory is Bytes.</vt:lpstr>
      <vt:lpstr>2- If 1KB is 1024 Bytes, then 3 KB is …….. Bytes.</vt:lpstr>
      <vt:lpstr>2- If 1KB is 1024 Bytes, then 3 KB is 3072 Bytes.</vt:lpstr>
      <vt:lpstr>Page Number  07</vt:lpstr>
      <vt:lpstr>3- Data in a computer is stored in ______________</vt:lpstr>
      <vt:lpstr>3- Data in a computer is stored in Digital storage devices</vt:lpstr>
      <vt:lpstr>4- The unit that manages storage devices in a computer is called ___________ </vt:lpstr>
      <vt:lpstr>4- The unit that manages storage devices in a computer is called Memory management unit (MMU) </vt:lpstr>
      <vt:lpstr>5- The full form of RAM is ______________</vt:lpstr>
      <vt:lpstr>5- The full form of RAM is  Random Access Memory</vt:lpstr>
      <vt:lpstr>6- The full form of GPU is ______________ </vt:lpstr>
      <vt:lpstr>6- The full form of GPU is Graphics  Processing Unit </vt:lpstr>
      <vt:lpstr>Homework</vt:lpstr>
      <vt:lpstr>Page Number  12</vt:lpstr>
      <vt:lpstr>Thank you for everything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Mazen Abdel Tawab Saad Ahmed</dc:creator>
  <cp:lastModifiedBy>Mazen Abdel Tawab Saad Ahmed</cp:lastModifiedBy>
  <cp:revision>103</cp:revision>
  <dcterms:created xsi:type="dcterms:W3CDTF">2025-09-06T15:54:50Z</dcterms:created>
  <dcterms:modified xsi:type="dcterms:W3CDTF">2025-09-10T15:04:11Z</dcterms:modified>
</cp:coreProperties>
</file>